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9"/>
  </p:notesMasterIdLst>
  <p:sldIdLst>
    <p:sldId id="256" r:id="rId2"/>
    <p:sldId id="262" r:id="rId3"/>
    <p:sldId id="257" r:id="rId4"/>
    <p:sldId id="258"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180" autoAdjust="0"/>
  </p:normalViewPr>
  <p:slideViewPr>
    <p:cSldViewPr snapToGrid="0">
      <p:cViewPr varScale="1">
        <p:scale>
          <a:sx n="71" d="100"/>
          <a:sy n="71" d="100"/>
        </p:scale>
        <p:origin x="6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1F4E45-0BC2-407F-B6F7-91E70909BF32}" type="datetimeFigureOut">
              <a:rPr lang="en-US" smtClean="0"/>
              <a:t>4/17/2019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A5594A-5337-46E4-979F-44B244D9EF66}" type="slidenum">
              <a:rPr lang="en-US" smtClean="0"/>
              <a:t>‹#›</a:t>
            </a:fld>
            <a:endParaRPr lang="en-US"/>
          </a:p>
        </p:txBody>
      </p:sp>
    </p:spTree>
    <p:extLst>
      <p:ext uri="{BB962C8B-B14F-4D97-AF65-F5344CB8AC3E}">
        <p14:creationId xmlns:p14="http://schemas.microsoft.com/office/powerpoint/2010/main" val="3526784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earth moving tractors plays revolutionary role in the building and construction. The Backhoe Loaders pictured therein, can</a:t>
            </a:r>
            <a:r>
              <a:rPr lang="en-US" baseline="0" dirty="0" smtClean="0"/>
              <a:t> be used in a wide of variety of tasks such as </a:t>
            </a:r>
            <a:r>
              <a:rPr lang="en-US" dirty="0" smtClean="0"/>
              <a:t>construction, small demolitions, light transportation of  building materials, powering building equipment, digging holes, landscaping, breaking asphalt, and paving roads. In performing the tasks, the machine can be fitted with other parts, to</a:t>
            </a:r>
            <a:r>
              <a:rPr lang="en-US" baseline="0" dirty="0" smtClean="0"/>
              <a:t> enable effective performance of some other tasks. The hydraulic outrigger is used in the backhoe tractor, to help avoid it from tipping while performing other tasks. Given their small size, the tractor is widely used in urban engineering activities in areas that are too small for other heavy equipment to be used. The tractor, is often used by private home owners to aid in some construction. The advent of the tractor, was a great booster to the construction field, since it aids in ease completion of tasks, especially where earth moving is of the essential.</a:t>
            </a:r>
            <a:endParaRPr lang="en-US" dirty="0"/>
          </a:p>
        </p:txBody>
      </p:sp>
      <p:sp>
        <p:nvSpPr>
          <p:cNvPr id="4" name="Slide Number Placeholder 3"/>
          <p:cNvSpPr>
            <a:spLocks noGrp="1"/>
          </p:cNvSpPr>
          <p:nvPr>
            <p:ph type="sldNum" sz="quarter" idx="10"/>
          </p:nvPr>
        </p:nvSpPr>
        <p:spPr/>
        <p:txBody>
          <a:bodyPr/>
          <a:lstStyle/>
          <a:p>
            <a:fld id="{E0A5594A-5337-46E4-979F-44B244D9EF66}" type="slidenum">
              <a:rPr lang="en-US" smtClean="0"/>
              <a:t>3</a:t>
            </a:fld>
            <a:endParaRPr lang="en-US"/>
          </a:p>
        </p:txBody>
      </p:sp>
    </p:spTree>
    <p:extLst>
      <p:ext uri="{BB962C8B-B14F-4D97-AF65-F5344CB8AC3E}">
        <p14:creationId xmlns:p14="http://schemas.microsoft.com/office/powerpoint/2010/main" val="1050033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construction Helmet is used by any construction engineers and everybody else in the construction site. The helmets come</a:t>
            </a:r>
            <a:r>
              <a:rPr lang="en-US" baseline="0" dirty="0" smtClean="0"/>
              <a:t> in different sizes, worn on the head as protective gears. While some helmets are worn once, some are used to withstand multiple breaks. During a fall or impacts from a falling object, the sponge in the inside of the helmet, help reduce the impacts or injury on the user. Often, the helmets is not completely perfect, since one may still sustain injuries while on the helmets. As such, the helmet is used to mitigate adversities possible with a fall or a collision in the construction site. Any sign of damage on the helmets, implies immediate replacement of the same.</a:t>
            </a:r>
            <a:endParaRPr lang="en-US" dirty="0"/>
          </a:p>
        </p:txBody>
      </p:sp>
      <p:sp>
        <p:nvSpPr>
          <p:cNvPr id="4" name="Slide Number Placeholder 3"/>
          <p:cNvSpPr>
            <a:spLocks noGrp="1"/>
          </p:cNvSpPr>
          <p:nvPr>
            <p:ph type="sldNum" sz="quarter" idx="10"/>
          </p:nvPr>
        </p:nvSpPr>
        <p:spPr/>
        <p:txBody>
          <a:bodyPr/>
          <a:lstStyle/>
          <a:p>
            <a:fld id="{E0A5594A-5337-46E4-979F-44B244D9EF66}" type="slidenum">
              <a:rPr lang="en-US" smtClean="0"/>
              <a:t>4</a:t>
            </a:fld>
            <a:endParaRPr lang="en-US"/>
          </a:p>
        </p:txBody>
      </p:sp>
    </p:spTree>
    <p:extLst>
      <p:ext uri="{BB962C8B-B14F-4D97-AF65-F5344CB8AC3E}">
        <p14:creationId xmlns:p14="http://schemas.microsoft.com/office/powerpoint/2010/main" val="1101482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tape measure is very useful in taking measurement</a:t>
            </a:r>
            <a:r>
              <a:rPr lang="en-US" baseline="0" dirty="0" smtClean="0"/>
              <a:t> in every construction work. </a:t>
            </a:r>
            <a:r>
              <a:rPr lang="en-US" dirty="0" smtClean="0"/>
              <a:t>A tape measure is a portable measurement device used to quantify the size of an object or the distance between objects. The</a:t>
            </a:r>
            <a:r>
              <a:rPr lang="en-US" baseline="0" dirty="0" smtClean="0"/>
              <a:t> advent of the tape measure, is the SI unit of measurement. Tape measure is relatively safe and easy to use in the construction work, given the ease to interpret calibration. For a prolonged life, the tape measure is kept clean, and well fitted in the safety box. </a:t>
            </a:r>
            <a:r>
              <a:rPr lang="en-US" dirty="0" smtClean="0"/>
              <a:t>Many of the steel blade tapes comprise</a:t>
            </a:r>
            <a:r>
              <a:rPr lang="en-US" baseline="0" dirty="0" smtClean="0"/>
              <a:t> of </a:t>
            </a:r>
            <a:r>
              <a:rPr lang="en-US" dirty="0" smtClean="0"/>
              <a:t>tension-control brakes that lock the blade in place for measuring spans. Longer tapes have a crank on the side of the case to retract the cloth tape.</a:t>
            </a:r>
            <a:endParaRPr lang="en-US" dirty="0"/>
          </a:p>
        </p:txBody>
      </p:sp>
      <p:sp>
        <p:nvSpPr>
          <p:cNvPr id="4" name="Slide Number Placeholder 3"/>
          <p:cNvSpPr>
            <a:spLocks noGrp="1"/>
          </p:cNvSpPr>
          <p:nvPr>
            <p:ph type="sldNum" sz="quarter" idx="10"/>
          </p:nvPr>
        </p:nvSpPr>
        <p:spPr/>
        <p:txBody>
          <a:bodyPr/>
          <a:lstStyle/>
          <a:p>
            <a:fld id="{E0A5594A-5337-46E4-979F-44B244D9EF66}" type="slidenum">
              <a:rPr lang="en-US" smtClean="0"/>
              <a:t>5</a:t>
            </a:fld>
            <a:endParaRPr lang="en-US"/>
          </a:p>
        </p:txBody>
      </p:sp>
    </p:spTree>
    <p:extLst>
      <p:ext uri="{BB962C8B-B14F-4D97-AF65-F5344CB8AC3E}">
        <p14:creationId xmlns:p14="http://schemas.microsoft.com/office/powerpoint/2010/main" val="1565602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Hammer, is a handheld tool, that is used to strike other objects in the construction work, especially driving in nails on woods, or shaping metallic objects. There are many types of hammer,</a:t>
            </a:r>
            <a:r>
              <a:rPr lang="en-US" baseline="0" dirty="0" smtClean="0"/>
              <a:t> comprising of the claw hammer, which is the most common as above photo used to drive and pull out nails. The head and handle, are the major components of the hammer. Some hammers as above, have the tail, which is used to pull out nails. The heads of a hammer are made of </a:t>
            </a:r>
            <a:r>
              <a:rPr lang="en-US" dirty="0" smtClean="0"/>
              <a:t>high carbon, heat-treated steel for strength and durability. The hard materials of the hammer, help in alienating</a:t>
            </a:r>
            <a:r>
              <a:rPr lang="en-US" baseline="0" dirty="0" smtClean="0"/>
              <a:t> the hammer from chipping or cracking as results of repeated hits.</a:t>
            </a:r>
            <a:r>
              <a:rPr lang="en-US" sz="1200" u="none" strike="noStrike" kern="1200" dirty="0" smtClean="0">
                <a:solidFill>
                  <a:schemeClr val="tx1"/>
                </a:solidFill>
                <a:effectLst/>
                <a:latin typeface="+mn-lt"/>
                <a:ea typeface="+mn-ea"/>
                <a:cs typeface="+mn-cs"/>
              </a:rPr>
              <a:t/>
            </a:r>
            <a:br>
              <a:rPr lang="en-US" sz="1200" u="none" strike="noStrike" kern="1200" dirty="0" smtClean="0">
                <a:solidFill>
                  <a:schemeClr val="tx1"/>
                </a:solidFill>
                <a:effectLst/>
                <a:latin typeface="+mn-lt"/>
                <a:ea typeface="+mn-ea"/>
                <a:cs typeface="+mn-cs"/>
              </a:rPr>
            </a:br>
            <a:r>
              <a:rPr lang="en-US" sz="1200" u="none" strike="noStrike" kern="1200" dirty="0" smtClean="0">
                <a:solidFill>
                  <a:schemeClr val="tx1"/>
                </a:solidFill>
                <a:effectLst/>
                <a:latin typeface="+mn-lt"/>
                <a:ea typeface="+mn-ea"/>
                <a:cs typeface="+mn-cs"/>
              </a:rPr>
              <a:t/>
            </a:r>
            <a:br>
              <a:rPr lang="en-US" sz="1200" u="none" strike="noStrike" kern="1200" dirty="0" smtClean="0">
                <a:solidFill>
                  <a:schemeClr val="tx1"/>
                </a:solidFill>
                <a:effectLst/>
                <a:latin typeface="+mn-lt"/>
                <a:ea typeface="+mn-ea"/>
                <a:cs typeface="+mn-cs"/>
              </a:rPr>
            </a:br>
            <a:endParaRPr lang="en-US" sz="1200" u="none" strike="noStrike"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A5594A-5337-46E4-979F-44B244D9EF66}" type="slidenum">
              <a:rPr lang="en-US" smtClean="0"/>
              <a:t>6</a:t>
            </a:fld>
            <a:endParaRPr lang="en-US"/>
          </a:p>
        </p:txBody>
      </p:sp>
    </p:spTree>
    <p:extLst>
      <p:ext uri="{BB962C8B-B14F-4D97-AF65-F5344CB8AC3E}">
        <p14:creationId xmlns:p14="http://schemas.microsoft.com/office/powerpoint/2010/main" val="79903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4441967-2033-489B-9EF3-21AC200C797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478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181212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1064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A919D5-69FB-498F-ABE1-611F08F5833D}"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698469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A919D5-69FB-498F-ABE1-611F08F5833D}" type="datetimeFigureOut">
              <a:rPr lang="en-US" smtClean="0"/>
              <a:t>4/17/2019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441967-2033-489B-9EF3-21AC200C797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739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A919D5-69FB-498F-ABE1-611F08F5833D}" type="datetimeFigureOut">
              <a:rPr lang="en-US" smtClean="0"/>
              <a:t>4/17/2019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441967-2033-489B-9EF3-21AC200C797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3797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A919D5-69FB-498F-ABE1-611F08F5833D}" type="datetimeFigureOut">
              <a:rPr lang="en-US" smtClean="0"/>
              <a:t>4/17/2019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1797364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A919D5-69FB-498F-ABE1-611F08F5833D}"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41967-2033-489B-9EF3-21AC200C797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6124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A919D5-69FB-498F-ABE1-611F08F5833D}"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3762986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A919D5-69FB-498F-ABE1-611F08F5833D}"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69992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4786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16339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spTree>
    <p:extLst>
      <p:ext uri="{BB962C8B-B14F-4D97-AF65-F5344CB8AC3E}">
        <p14:creationId xmlns:p14="http://schemas.microsoft.com/office/powerpoint/2010/main" val="59141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5664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9203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1817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A919D5-69FB-498F-ABE1-611F08F5833D}"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441967-2033-489B-9EF3-21AC200C797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2694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A919D5-69FB-498F-ABE1-611F08F5833D}" type="datetimeFigureOut">
              <a:rPr lang="en-US" smtClean="0"/>
              <a:t>4/17/2019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4441967-2033-489B-9EF3-21AC200C797D}" type="slidenum">
              <a:rPr lang="en-US" smtClean="0"/>
              <a:t>‹#›</a:t>
            </a:fld>
            <a:endParaRPr lang="en-US"/>
          </a:p>
        </p:txBody>
      </p:sp>
    </p:spTree>
    <p:extLst>
      <p:ext uri="{BB962C8B-B14F-4D97-AF65-F5344CB8AC3E}">
        <p14:creationId xmlns:p14="http://schemas.microsoft.com/office/powerpoint/2010/main" val="1530428055"/>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Building Construction Technology program</a:t>
            </a:r>
          </a:p>
        </p:txBody>
      </p:sp>
      <p:sp>
        <p:nvSpPr>
          <p:cNvPr id="3" name="Subtitle 2"/>
          <p:cNvSpPr>
            <a:spLocks noGrp="1"/>
          </p:cNvSpPr>
          <p:nvPr>
            <p:ph type="subTitle" idx="1"/>
          </p:nvPr>
        </p:nvSpPr>
        <p:spPr/>
        <p:txBody>
          <a:bodyPr/>
          <a:lstStyle/>
          <a:p>
            <a:r>
              <a:rPr lang="en-US" dirty="0" smtClean="0"/>
              <a:t>A Pictorial Analysis</a:t>
            </a:r>
            <a:endParaRPr lang="en-US" dirty="0"/>
          </a:p>
        </p:txBody>
      </p:sp>
    </p:spTree>
    <p:extLst>
      <p:ext uri="{BB962C8B-B14F-4D97-AF65-F5344CB8AC3E}">
        <p14:creationId xmlns:p14="http://schemas.microsoft.com/office/powerpoint/2010/main" val="2687421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dirty="0" smtClean="0"/>
              <a:t>Technology is of the essence in construction works.</a:t>
            </a:r>
          </a:p>
          <a:p>
            <a:pPr>
              <a:buFont typeface="Wingdings" panose="05000000000000000000" pitchFamily="2" charset="2"/>
              <a:buChar char="Ø"/>
            </a:pPr>
            <a:r>
              <a:rPr lang="en-US" dirty="0" smtClean="0"/>
              <a:t>Various machines are developed to serve specific roles in construction work.</a:t>
            </a:r>
          </a:p>
          <a:p>
            <a:pPr>
              <a:buFont typeface="Wingdings" panose="05000000000000000000" pitchFamily="2" charset="2"/>
              <a:buChar char="Ø"/>
            </a:pPr>
            <a:r>
              <a:rPr lang="en-US" dirty="0" smtClean="0"/>
              <a:t>Some common equipment used in construction are backhoe tractor, helmets, hammer, tape measure and many others.</a:t>
            </a:r>
          </a:p>
          <a:p>
            <a:pPr>
              <a:buFont typeface="Wingdings" panose="05000000000000000000" pitchFamily="2" charset="2"/>
              <a:buChar char="Ø"/>
            </a:pPr>
            <a:r>
              <a:rPr lang="en-US" dirty="0" smtClean="0"/>
              <a:t>Some equipment management practices are embraced to enhance the life of service of an equipment.</a:t>
            </a:r>
          </a:p>
          <a:p>
            <a:pPr>
              <a:buFont typeface="Wingdings" panose="05000000000000000000" pitchFamily="2" charset="2"/>
              <a:buChar char="Ø"/>
            </a:pPr>
            <a:r>
              <a:rPr lang="en-US" dirty="0" smtClean="0"/>
              <a:t>The presentation showcases some building </a:t>
            </a:r>
            <a:r>
              <a:rPr lang="en-US" dirty="0"/>
              <a:t>Construction Technology program</a:t>
            </a:r>
            <a:endParaRPr lang="en-US" dirty="0" smtClean="0"/>
          </a:p>
          <a:p>
            <a:endParaRPr lang="en-US" dirty="0"/>
          </a:p>
        </p:txBody>
      </p:sp>
    </p:spTree>
    <p:extLst>
      <p:ext uri="{BB962C8B-B14F-4D97-AF65-F5344CB8AC3E}">
        <p14:creationId xmlns:p14="http://schemas.microsoft.com/office/powerpoint/2010/main" val="372851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Earth Moving Tractor-Backhoe Loaders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378571" y="2479962"/>
            <a:ext cx="4975227" cy="3317875"/>
          </a:xfrm>
        </p:spPr>
      </p:pic>
      <p:sp>
        <p:nvSpPr>
          <p:cNvPr id="5" name="Rectangle 4"/>
          <p:cNvSpPr/>
          <p:nvPr/>
        </p:nvSpPr>
        <p:spPr>
          <a:xfrm>
            <a:off x="1295402" y="2607025"/>
            <a:ext cx="6936514" cy="2231829"/>
          </a:xfrm>
          <a:prstGeom prst="rect">
            <a:avLst/>
          </a:prstGeom>
        </p:spPr>
        <p:txBody>
          <a:bodyPr wrap="none">
            <a:spAutoFit/>
          </a:bodyPr>
          <a:lstStyle/>
          <a:p>
            <a:pPr marL="285750" indent="-285750">
              <a:lnSpc>
                <a:spcPct val="200000"/>
              </a:lnSpc>
              <a:buFont typeface="Wingdings" panose="05000000000000000000" pitchFamily="2" charset="2"/>
              <a:buChar char="§"/>
            </a:pPr>
            <a:r>
              <a:rPr lang="en-US" dirty="0" smtClean="0">
                <a:solidFill>
                  <a:srgbClr val="1D1D1D"/>
                </a:solidFill>
                <a:latin typeface="Helvetica Neue"/>
              </a:rPr>
              <a:t>Moving heavy construction materials</a:t>
            </a:r>
          </a:p>
          <a:p>
            <a:pPr marL="285750" indent="-285750">
              <a:lnSpc>
                <a:spcPct val="200000"/>
              </a:lnSpc>
              <a:buFont typeface="Wingdings" panose="05000000000000000000" pitchFamily="2" charset="2"/>
              <a:buChar char="§"/>
            </a:pPr>
            <a:r>
              <a:rPr lang="en-US" dirty="0" smtClean="0">
                <a:solidFill>
                  <a:srgbClr val="1D1D1D"/>
                </a:solidFill>
                <a:latin typeface="Helvetica Neue"/>
              </a:rPr>
              <a:t>Can load materials to other tractors</a:t>
            </a:r>
          </a:p>
          <a:p>
            <a:pPr marL="285750" indent="-285750">
              <a:lnSpc>
                <a:spcPct val="200000"/>
              </a:lnSpc>
              <a:buFont typeface="Wingdings" panose="05000000000000000000" pitchFamily="2" charset="2"/>
              <a:buChar char="§"/>
            </a:pPr>
            <a:r>
              <a:rPr lang="en-US" dirty="0" smtClean="0">
                <a:solidFill>
                  <a:srgbClr val="1D1D1D"/>
                </a:solidFill>
                <a:latin typeface="Helvetica Neue"/>
              </a:rPr>
              <a:t>Used where there is limited space especially urban engineering</a:t>
            </a:r>
          </a:p>
          <a:p>
            <a:pPr marL="285750" indent="-285750">
              <a:lnSpc>
                <a:spcPct val="200000"/>
              </a:lnSpc>
              <a:buFont typeface="Wingdings" panose="05000000000000000000" pitchFamily="2" charset="2"/>
              <a:buChar char="§"/>
            </a:pPr>
            <a:r>
              <a:rPr lang="en-US" dirty="0" smtClean="0">
                <a:solidFill>
                  <a:srgbClr val="1D1D1D"/>
                </a:solidFill>
                <a:latin typeface="Helvetica Neue"/>
              </a:rPr>
              <a:t>Can be modified to serve a wide range of other roles</a:t>
            </a:r>
            <a:endParaRPr lang="en-US" dirty="0"/>
          </a:p>
        </p:txBody>
      </p:sp>
    </p:spTree>
    <p:extLst>
      <p:ext uri="{BB962C8B-B14F-4D97-AF65-F5344CB8AC3E}">
        <p14:creationId xmlns:p14="http://schemas.microsoft.com/office/powerpoint/2010/main" val="2820062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Construction Helmet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23026" y="2362405"/>
            <a:ext cx="6883111" cy="3317875"/>
          </a:xfrm>
        </p:spPr>
      </p:pic>
      <p:sp>
        <p:nvSpPr>
          <p:cNvPr id="5" name="Rectangle 4"/>
          <p:cNvSpPr/>
          <p:nvPr/>
        </p:nvSpPr>
        <p:spPr>
          <a:xfrm>
            <a:off x="1295402" y="2544015"/>
            <a:ext cx="4525598" cy="2785827"/>
          </a:xfrm>
          <a:prstGeom prst="rect">
            <a:avLst/>
          </a:prstGeom>
        </p:spPr>
        <p:txBody>
          <a:bodyPr wrap="none">
            <a:spAutoFit/>
          </a:bodyPr>
          <a:lstStyle/>
          <a:p>
            <a:pPr marL="285750" indent="-285750">
              <a:lnSpc>
                <a:spcPct val="200000"/>
              </a:lnSpc>
              <a:buFont typeface="Wingdings" panose="05000000000000000000" pitchFamily="2" charset="2"/>
              <a:buChar char="§"/>
            </a:pPr>
            <a:r>
              <a:rPr lang="en-US" dirty="0" smtClean="0">
                <a:solidFill>
                  <a:srgbClr val="1D1D1D"/>
                </a:solidFill>
                <a:effectLst/>
                <a:latin typeface="Helvetica Neue"/>
              </a:rPr>
              <a:t>It’s a protective gear</a:t>
            </a:r>
          </a:p>
          <a:p>
            <a:pPr marL="285750" indent="-285750">
              <a:lnSpc>
                <a:spcPct val="200000"/>
              </a:lnSpc>
              <a:buFont typeface="Wingdings" panose="05000000000000000000" pitchFamily="2" charset="2"/>
              <a:buChar char="§"/>
            </a:pPr>
            <a:r>
              <a:rPr lang="en-US" dirty="0" smtClean="0">
                <a:solidFill>
                  <a:srgbClr val="1D1D1D"/>
                </a:solidFill>
                <a:latin typeface="Helvetica Neue"/>
              </a:rPr>
              <a:t>Has sponge inside to absorb shock</a:t>
            </a:r>
          </a:p>
          <a:p>
            <a:pPr marL="285750" indent="-285750">
              <a:lnSpc>
                <a:spcPct val="200000"/>
              </a:lnSpc>
              <a:buFont typeface="Wingdings" panose="05000000000000000000" pitchFamily="2" charset="2"/>
              <a:buChar char="§"/>
            </a:pPr>
            <a:r>
              <a:rPr lang="en-US" dirty="0" smtClean="0">
                <a:solidFill>
                  <a:srgbClr val="1D1D1D"/>
                </a:solidFill>
                <a:latin typeface="Helvetica Neue"/>
              </a:rPr>
              <a:t>Some are meant for one-off use</a:t>
            </a:r>
          </a:p>
          <a:p>
            <a:pPr marL="285750" indent="-285750">
              <a:lnSpc>
                <a:spcPct val="200000"/>
              </a:lnSpc>
              <a:buFont typeface="Wingdings" panose="05000000000000000000" pitchFamily="2" charset="2"/>
              <a:buChar char="§"/>
            </a:pPr>
            <a:r>
              <a:rPr lang="en-US" dirty="0" smtClean="0">
                <a:solidFill>
                  <a:srgbClr val="1D1D1D"/>
                </a:solidFill>
                <a:latin typeface="Helvetica Neue"/>
              </a:rPr>
              <a:t>Other can be used for multiple breaks</a:t>
            </a:r>
          </a:p>
          <a:p>
            <a:pPr marL="285750" indent="-285750">
              <a:lnSpc>
                <a:spcPct val="200000"/>
              </a:lnSpc>
              <a:buFont typeface="Wingdings" panose="05000000000000000000" pitchFamily="2" charset="2"/>
              <a:buChar char="§"/>
            </a:pPr>
            <a:r>
              <a:rPr lang="en-US" dirty="0" smtClean="0">
                <a:solidFill>
                  <a:srgbClr val="1D1D1D"/>
                </a:solidFill>
                <a:latin typeface="Helvetica Neue"/>
              </a:rPr>
              <a:t>Every person in the site ought to wear it</a:t>
            </a:r>
            <a:endParaRPr lang="en-US" dirty="0"/>
          </a:p>
        </p:txBody>
      </p:sp>
    </p:spTree>
    <p:extLst>
      <p:ext uri="{BB962C8B-B14F-4D97-AF65-F5344CB8AC3E}">
        <p14:creationId xmlns:p14="http://schemas.microsoft.com/office/powerpoint/2010/main" val="64080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Tape Measure</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691746" y="2446627"/>
            <a:ext cx="4973646" cy="3317875"/>
          </a:xfrm>
        </p:spPr>
      </p:pic>
      <p:sp>
        <p:nvSpPr>
          <p:cNvPr id="5" name="Rectangle 4"/>
          <p:cNvSpPr/>
          <p:nvPr/>
        </p:nvSpPr>
        <p:spPr>
          <a:xfrm>
            <a:off x="1158349" y="2704006"/>
            <a:ext cx="5692584" cy="3342582"/>
          </a:xfrm>
          <a:prstGeom prst="rect">
            <a:avLst/>
          </a:prstGeom>
        </p:spPr>
        <p:txBody>
          <a:bodyPr wrap="none">
            <a:spAutoFit/>
          </a:bodyPr>
          <a:lstStyle/>
          <a:p>
            <a:pPr marL="285750" indent="-285750">
              <a:lnSpc>
                <a:spcPct val="200000"/>
              </a:lnSpc>
              <a:buFont typeface="Wingdings" panose="05000000000000000000" pitchFamily="2" charset="2"/>
              <a:buChar char="Ø"/>
            </a:pPr>
            <a:r>
              <a:rPr lang="en-US" dirty="0" smtClean="0">
                <a:solidFill>
                  <a:srgbClr val="1D1D1D"/>
                </a:solidFill>
                <a:effectLst/>
                <a:latin typeface="Helvetica Neue"/>
              </a:rPr>
              <a:t>A simple tool used to quantify objects and distance</a:t>
            </a:r>
          </a:p>
          <a:p>
            <a:pPr marL="285750" indent="-285750">
              <a:lnSpc>
                <a:spcPct val="200000"/>
              </a:lnSpc>
              <a:buFont typeface="Wingdings" panose="05000000000000000000" pitchFamily="2" charset="2"/>
              <a:buChar char="Ø"/>
            </a:pPr>
            <a:r>
              <a:rPr lang="en-US" dirty="0" smtClean="0">
                <a:solidFill>
                  <a:srgbClr val="1D1D1D"/>
                </a:solidFill>
                <a:latin typeface="Helvetica Neue"/>
              </a:rPr>
              <a:t>It is easy and safe to use</a:t>
            </a:r>
          </a:p>
          <a:p>
            <a:pPr marL="285750" indent="-285750">
              <a:lnSpc>
                <a:spcPct val="200000"/>
              </a:lnSpc>
              <a:buFont typeface="Wingdings" panose="05000000000000000000" pitchFamily="2" charset="2"/>
              <a:buChar char="Ø"/>
            </a:pPr>
            <a:r>
              <a:rPr lang="en-US" dirty="0" smtClean="0">
                <a:solidFill>
                  <a:srgbClr val="1D1D1D"/>
                </a:solidFill>
                <a:effectLst/>
                <a:latin typeface="Helvetica Neue"/>
              </a:rPr>
              <a:t>Its foundation is the SI unit</a:t>
            </a:r>
          </a:p>
          <a:p>
            <a:pPr marL="285750" indent="-285750">
              <a:lnSpc>
                <a:spcPct val="200000"/>
              </a:lnSpc>
              <a:buFont typeface="Wingdings" panose="05000000000000000000" pitchFamily="2" charset="2"/>
              <a:buChar char="Ø"/>
            </a:pPr>
            <a:r>
              <a:rPr lang="en-US" dirty="0" smtClean="0">
                <a:solidFill>
                  <a:srgbClr val="1D1D1D"/>
                </a:solidFill>
                <a:latin typeface="Helvetica Neue"/>
              </a:rPr>
              <a:t>For longer life, it should be kept clean and fit to box</a:t>
            </a:r>
          </a:p>
          <a:p>
            <a:pPr marL="285750" indent="-285750">
              <a:lnSpc>
                <a:spcPct val="200000"/>
              </a:lnSpc>
              <a:buFont typeface="Wingdings" panose="05000000000000000000" pitchFamily="2" charset="2"/>
              <a:buChar char="Ø"/>
            </a:pPr>
            <a:r>
              <a:rPr lang="en-US" dirty="0" smtClean="0">
                <a:solidFill>
                  <a:srgbClr val="1D1D1D"/>
                </a:solidFill>
                <a:effectLst/>
                <a:latin typeface="Helvetica Neue"/>
              </a:rPr>
              <a:t>It is made of durable materials</a:t>
            </a:r>
          </a:p>
          <a:p>
            <a:pPr marL="285750" indent="-285750">
              <a:lnSpc>
                <a:spcPct val="200000"/>
              </a:lnSpc>
              <a:buFont typeface="Wingdings" panose="05000000000000000000" pitchFamily="2" charset="2"/>
              <a:buChar char="Ø"/>
            </a:pPr>
            <a:endParaRPr lang="en-US" dirty="0"/>
          </a:p>
        </p:txBody>
      </p:sp>
    </p:spTree>
    <p:extLst>
      <p:ext uri="{BB962C8B-B14F-4D97-AF65-F5344CB8AC3E}">
        <p14:creationId xmlns:p14="http://schemas.microsoft.com/office/powerpoint/2010/main" val="1302708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Hammer</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47267" y="2693005"/>
            <a:ext cx="6883111" cy="3317875"/>
          </a:xfrm>
        </p:spPr>
      </p:pic>
      <p:sp>
        <p:nvSpPr>
          <p:cNvPr id="5" name="Rectangle 4"/>
          <p:cNvSpPr/>
          <p:nvPr/>
        </p:nvSpPr>
        <p:spPr>
          <a:xfrm>
            <a:off x="1295402" y="2693005"/>
            <a:ext cx="6423553" cy="3342582"/>
          </a:xfrm>
          <a:prstGeom prst="rect">
            <a:avLst/>
          </a:prstGeom>
        </p:spPr>
        <p:txBody>
          <a:bodyPr wrap="none">
            <a:spAutoFit/>
          </a:bodyPr>
          <a:lstStyle/>
          <a:p>
            <a:pPr marL="285750" indent="-285750">
              <a:lnSpc>
                <a:spcPct val="200000"/>
              </a:lnSpc>
              <a:buFont typeface="Wingdings" panose="05000000000000000000" pitchFamily="2" charset="2"/>
              <a:buChar char="q"/>
            </a:pPr>
            <a:r>
              <a:rPr lang="en-US" dirty="0" smtClean="0">
                <a:solidFill>
                  <a:srgbClr val="1D1D1D"/>
                </a:solidFill>
                <a:effectLst/>
                <a:latin typeface="Helvetica Neue"/>
              </a:rPr>
              <a:t>A light tool used to hit on objects</a:t>
            </a:r>
          </a:p>
          <a:p>
            <a:pPr marL="285750" indent="-285750">
              <a:lnSpc>
                <a:spcPct val="200000"/>
              </a:lnSpc>
              <a:buFont typeface="Wingdings" panose="05000000000000000000" pitchFamily="2" charset="2"/>
              <a:buChar char="q"/>
            </a:pPr>
            <a:r>
              <a:rPr lang="en-US" dirty="0" smtClean="0">
                <a:solidFill>
                  <a:srgbClr val="1D1D1D"/>
                </a:solidFill>
                <a:latin typeface="Helvetica Neue"/>
              </a:rPr>
              <a:t>Hammer can nail in, or pull out nails</a:t>
            </a:r>
          </a:p>
          <a:p>
            <a:pPr marL="285750" indent="-285750">
              <a:lnSpc>
                <a:spcPct val="200000"/>
              </a:lnSpc>
              <a:buFont typeface="Wingdings" panose="05000000000000000000" pitchFamily="2" charset="2"/>
              <a:buChar char="q"/>
            </a:pPr>
            <a:r>
              <a:rPr lang="en-US" dirty="0" smtClean="0">
                <a:solidFill>
                  <a:srgbClr val="1D1D1D"/>
                </a:solidFill>
                <a:latin typeface="Helvetica Neue"/>
              </a:rPr>
              <a:t>Its major parts are handle and head</a:t>
            </a:r>
          </a:p>
          <a:p>
            <a:pPr marL="285750" indent="-285750">
              <a:lnSpc>
                <a:spcPct val="200000"/>
              </a:lnSpc>
              <a:buFont typeface="Wingdings" panose="05000000000000000000" pitchFamily="2" charset="2"/>
              <a:buChar char="q"/>
            </a:pPr>
            <a:r>
              <a:rPr lang="en-US" dirty="0" smtClean="0">
                <a:solidFill>
                  <a:srgbClr val="1D1D1D"/>
                </a:solidFill>
                <a:latin typeface="Helvetica Neue"/>
              </a:rPr>
              <a:t>Claw bar id the most common hammer</a:t>
            </a:r>
          </a:p>
          <a:p>
            <a:pPr marL="285750" indent="-285750">
              <a:lnSpc>
                <a:spcPct val="200000"/>
              </a:lnSpc>
              <a:buFont typeface="Wingdings" panose="05000000000000000000" pitchFamily="2" charset="2"/>
              <a:buChar char="q"/>
            </a:pPr>
            <a:r>
              <a:rPr lang="en-US" dirty="0" smtClean="0">
                <a:solidFill>
                  <a:srgbClr val="1D1D1D"/>
                </a:solidFill>
                <a:latin typeface="Helvetica Neue"/>
              </a:rPr>
              <a:t>The head is made of hard material to withstand from crack</a:t>
            </a:r>
          </a:p>
          <a:p>
            <a:pPr marL="285750" indent="-285750">
              <a:lnSpc>
                <a:spcPct val="200000"/>
              </a:lnSpc>
              <a:buFont typeface="Wingdings" panose="05000000000000000000" pitchFamily="2" charset="2"/>
              <a:buChar char="q"/>
            </a:pPr>
            <a:endParaRPr lang="en-US" dirty="0"/>
          </a:p>
        </p:txBody>
      </p:sp>
    </p:spTree>
    <p:extLst>
      <p:ext uri="{BB962C8B-B14F-4D97-AF65-F5344CB8AC3E}">
        <p14:creationId xmlns:p14="http://schemas.microsoft.com/office/powerpoint/2010/main" val="3522652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Technological advancements has played critical role in construction</a:t>
            </a:r>
          </a:p>
          <a:p>
            <a:r>
              <a:rPr lang="en-US" dirty="0" smtClean="0"/>
              <a:t>Major equipment reviewed comprise of hammer, tape measure, backhoe tractor, and helmet.</a:t>
            </a:r>
          </a:p>
          <a:p>
            <a:r>
              <a:rPr lang="en-US" dirty="0" smtClean="0"/>
              <a:t>Helmets are worn as protective gears, to reduce the injuries on the users, however they do not assure no injury-They mitigate</a:t>
            </a:r>
          </a:p>
          <a:p>
            <a:r>
              <a:rPr lang="en-US" dirty="0" smtClean="0"/>
              <a:t>Tape measure is used in quantifying objects sizes</a:t>
            </a:r>
          </a:p>
          <a:p>
            <a:r>
              <a:rPr lang="en-US" dirty="0" smtClean="0"/>
              <a:t>Backhoe tractor, is one of the equipment used for earthmoving during construction work.</a:t>
            </a:r>
          </a:p>
          <a:p>
            <a:r>
              <a:rPr lang="en-US" dirty="0" smtClean="0"/>
              <a:t>Backhoe tractor, is often used in Urban engineering with limited spaces.</a:t>
            </a:r>
            <a:endParaRPr lang="en-US" dirty="0"/>
          </a:p>
        </p:txBody>
      </p:sp>
    </p:spTree>
    <p:extLst>
      <p:ext uri="{BB962C8B-B14F-4D97-AF65-F5344CB8AC3E}">
        <p14:creationId xmlns:p14="http://schemas.microsoft.com/office/powerpoint/2010/main" val="127547427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88</TotalTime>
  <Words>885</Words>
  <Application>Microsoft Office PowerPoint</Application>
  <PresentationFormat>Widescreen</PresentationFormat>
  <Paragraphs>46</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Garamond</vt:lpstr>
      <vt:lpstr>Helvetica Neue</vt:lpstr>
      <vt:lpstr>Wingdings</vt:lpstr>
      <vt:lpstr>Organic</vt:lpstr>
      <vt:lpstr>Building Construction Technology program</vt:lpstr>
      <vt:lpstr>Introduction</vt:lpstr>
      <vt:lpstr>Earth Moving Tractor-Backhoe Loaders</vt:lpstr>
      <vt:lpstr>Construction Helmet</vt:lpstr>
      <vt:lpstr>Tape Measure</vt:lpstr>
      <vt:lpstr>Hammer</vt:lpstr>
      <vt:lpstr>Conclusion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Construction Technology program</dc:title>
  <dc:creator>chrispin njiru</dc:creator>
  <cp:lastModifiedBy>chrispin njiru</cp:lastModifiedBy>
  <cp:revision>40</cp:revision>
  <dcterms:created xsi:type="dcterms:W3CDTF">2019-04-17T17:42:40Z</dcterms:created>
  <dcterms:modified xsi:type="dcterms:W3CDTF">2019-04-17T19:11:07Z</dcterms:modified>
</cp:coreProperties>
</file>